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10"/>
  </p:notesMasterIdLst>
  <p:handoutMasterIdLst>
    <p:handoutMasterId r:id="rId11"/>
  </p:handoutMasterIdLst>
  <p:sldIdLst>
    <p:sldId id="483" r:id="rId2"/>
    <p:sldId id="485" r:id="rId3"/>
    <p:sldId id="504" r:id="rId4"/>
    <p:sldId id="493" r:id="rId5"/>
    <p:sldId id="487" r:id="rId6"/>
    <p:sldId id="503" r:id="rId7"/>
    <p:sldId id="500" r:id="rId8"/>
    <p:sldId id="501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2B52"/>
    <a:srgbClr val="006600"/>
    <a:srgbClr val="008000"/>
    <a:srgbClr val="E60702"/>
    <a:srgbClr val="003FBE"/>
    <a:srgbClr val="59AEB5"/>
    <a:srgbClr val="00B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 autoAdjust="0"/>
  </p:normalViewPr>
  <p:slideViewPr>
    <p:cSldViewPr snapToGrid="0"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Teamwork</a:t>
            </a:r>
          </a:p>
        </p:txBody>
      </p:sp>
      <p:sp>
        <p:nvSpPr>
          <p:cNvPr id="450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r>
              <a:rPr lang="en-US" dirty="0"/>
              <a:t>© 2011 Project Lead The Way, Inc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50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339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F1EBBACB-136B-4177-AAF0-F8EFE45AA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50567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429000" y="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Design and Drawing for Production</a:t>
            </a:r>
          </a:p>
          <a:p>
            <a:pPr>
              <a:defRPr/>
            </a:pPr>
            <a:r>
              <a:rPr lang="en-US"/>
              <a:t>Unit 2 – Lesson 2.4 –  Advanced Design</a:t>
            </a:r>
          </a:p>
        </p:txBody>
      </p:sp>
    </p:spTree>
    <p:extLst>
      <p:ext uri="{BB962C8B-B14F-4D97-AF65-F5344CB8AC3E}">
        <p14:creationId xmlns:p14="http://schemas.microsoft.com/office/powerpoint/2010/main" val="3231556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Teamwork</a:t>
            </a:r>
          </a:p>
        </p:txBody>
      </p:sp>
      <p:sp>
        <p:nvSpPr>
          <p:cNvPr id="1126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2011 Project Lead The Way, </a:t>
            </a:r>
            <a:r>
              <a:rPr lang="en-US" dirty="0" err="1" smtClean="0"/>
              <a:t>Inc</a:t>
            </a:r>
            <a:endParaRPr lang="en-US" dirty="0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EADF529-286B-4335-90A6-42B753F4F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3369" name="Rectangle 9"/>
          <p:cNvSpPr>
            <a:spLocks noGrp="1" noChangeArrowheads="1"/>
          </p:cNvSpPr>
          <p:nvPr>
            <p:ph type="dt" idx="1"/>
          </p:nvPr>
        </p:nvSpPr>
        <p:spPr bwMode="auto">
          <a:xfrm>
            <a:off x="3352800" y="0"/>
            <a:ext cx="350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Design and Drawing for Production</a:t>
            </a:r>
          </a:p>
          <a:p>
            <a:pPr>
              <a:defRPr/>
            </a:pPr>
            <a:r>
              <a:rPr lang="en-US"/>
              <a:t>Unit 2 – Lesson 2.4 –  Advanced Design </a:t>
            </a:r>
          </a:p>
        </p:txBody>
      </p:sp>
    </p:spTree>
    <p:extLst>
      <p:ext uri="{BB962C8B-B14F-4D97-AF65-F5344CB8AC3E}">
        <p14:creationId xmlns:p14="http://schemas.microsoft.com/office/powerpoint/2010/main" val="83517385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latin typeface="Arial" charset="0"/>
              </a:rPr>
              <a:t>Teamwork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latin typeface="Arial" charset="0"/>
              </a:rPr>
              <a:t>Project Lead The Way, Inc.</a:t>
            </a:r>
            <a:endParaRPr lang="en-US" baseline="30000" smtClean="0">
              <a:latin typeface="Arial" charset="0"/>
            </a:endParaRPr>
          </a:p>
          <a:p>
            <a:r>
              <a:rPr lang="en-US" smtClean="0">
                <a:latin typeface="Arial" charset="0"/>
              </a:rPr>
              <a:t>Copyright 2007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53908B7-3904-43B4-92CF-E83150750AD4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12295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latin typeface="Arial" charset="0"/>
              </a:rPr>
              <a:t>Design and Drawing for Production</a:t>
            </a:r>
          </a:p>
          <a:p>
            <a:r>
              <a:rPr lang="en-US" smtClean="0">
                <a:latin typeface="Arial" charset="0"/>
              </a:rPr>
              <a:t>Unit 2 – Lesson 2.4 –  Advanced Design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latin typeface="Arial" charset="0"/>
              </a:rPr>
              <a:t>Teamwork</a:t>
            </a: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latin typeface="Arial" charset="0"/>
              </a:rPr>
              <a:t>Project Lead The Way, Inc.</a:t>
            </a:r>
            <a:endParaRPr lang="en-US" baseline="30000" smtClean="0">
              <a:latin typeface="Arial" charset="0"/>
            </a:endParaRPr>
          </a:p>
          <a:p>
            <a:r>
              <a:rPr lang="en-US" smtClean="0">
                <a:latin typeface="Arial" charset="0"/>
              </a:rPr>
              <a:t>Copyright 2007</a:t>
            </a: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4907702-C750-446A-81F9-0433DE54C315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13319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latin typeface="Arial" charset="0"/>
              </a:rPr>
              <a:t>Design and Drawing for Production</a:t>
            </a:r>
          </a:p>
          <a:p>
            <a:r>
              <a:rPr lang="en-US" smtClean="0">
                <a:latin typeface="Arial" charset="0"/>
              </a:rPr>
              <a:t>Unit 2 – Lesson 2.4 –  Advanced Design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4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latin typeface="Arial" charset="0"/>
              </a:rPr>
              <a:t>Teamwork</a:t>
            </a: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latin typeface="Arial" charset="0"/>
              </a:rPr>
              <a:t>Project Lead The Way, Inc.</a:t>
            </a:r>
            <a:endParaRPr lang="en-US" baseline="30000" smtClean="0">
              <a:latin typeface="Arial" charset="0"/>
            </a:endParaRPr>
          </a:p>
          <a:p>
            <a:r>
              <a:rPr lang="en-US" smtClean="0">
                <a:latin typeface="Arial" charset="0"/>
              </a:rPr>
              <a:t>Copyright 2007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DFBC71A-F39F-4E38-8507-74898FF3C9B5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14343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latin typeface="Arial" charset="0"/>
              </a:rPr>
              <a:t>Design and Drawing for Production</a:t>
            </a:r>
          </a:p>
          <a:p>
            <a:r>
              <a:rPr lang="en-US" smtClean="0">
                <a:latin typeface="Arial" charset="0"/>
              </a:rPr>
              <a:t>Unit 2 – Lesson 2.4 –  Advanced Design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latin typeface="Arial" charset="0"/>
              </a:rPr>
              <a:t>Teamwork</a:t>
            </a: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latin typeface="Arial" charset="0"/>
              </a:rPr>
              <a:t>Project Lead The Way, Inc.</a:t>
            </a:r>
            <a:endParaRPr lang="en-US" baseline="30000" smtClean="0">
              <a:latin typeface="Arial" charset="0"/>
            </a:endParaRPr>
          </a:p>
          <a:p>
            <a:r>
              <a:rPr lang="en-US" smtClean="0">
                <a:latin typeface="Arial" charset="0"/>
              </a:rPr>
              <a:t>Copyright 2007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BE0A896-AE09-440A-93A2-A782E7717D9D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15367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latin typeface="Arial" charset="0"/>
              </a:rPr>
              <a:t>Design and Drawing for Production</a:t>
            </a:r>
          </a:p>
          <a:p>
            <a:r>
              <a:rPr lang="en-US" smtClean="0">
                <a:latin typeface="Arial" charset="0"/>
              </a:rPr>
              <a:t>Unit 2 – Lesson 2.4 –  Advanced Design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latin typeface="Arial" charset="0"/>
              </a:rPr>
              <a:t>Teamwork</a:t>
            </a: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latin typeface="Arial" charset="0"/>
              </a:rPr>
              <a:t>Project Lead The Way, Inc.</a:t>
            </a:r>
            <a:endParaRPr lang="en-US" baseline="30000" smtClean="0">
              <a:latin typeface="Arial" charset="0"/>
            </a:endParaRPr>
          </a:p>
          <a:p>
            <a:r>
              <a:rPr lang="en-US" smtClean="0">
                <a:latin typeface="Arial" charset="0"/>
              </a:rPr>
              <a:t>Copyright 2007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6A246F9-2849-4B5D-82CC-C04379F7738E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16391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latin typeface="Arial" charset="0"/>
              </a:rPr>
              <a:t>Design and Drawing for Production</a:t>
            </a:r>
          </a:p>
          <a:p>
            <a:r>
              <a:rPr lang="en-US" smtClean="0">
                <a:latin typeface="Arial" charset="0"/>
              </a:rPr>
              <a:t>Unit 2 – Lesson 2.4 –  Advanced Design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latin typeface="Arial" charset="0"/>
              </a:rPr>
              <a:t>Teamwork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latin typeface="Arial" charset="0"/>
              </a:rPr>
              <a:t>Project Lead The Way, Inc.</a:t>
            </a:r>
            <a:endParaRPr lang="en-US" baseline="30000" smtClean="0">
              <a:latin typeface="Arial" charset="0"/>
            </a:endParaRPr>
          </a:p>
          <a:p>
            <a:r>
              <a:rPr lang="en-US" smtClean="0">
                <a:latin typeface="Arial" charset="0"/>
              </a:rPr>
              <a:t>Copyright 2007</a:t>
            </a: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EE0525E-D475-40B7-9718-250A2F3DF98C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17415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latin typeface="Arial" charset="0"/>
              </a:rPr>
              <a:t>Design and Drawing for Production</a:t>
            </a:r>
          </a:p>
          <a:p>
            <a:r>
              <a:rPr lang="en-US" smtClean="0">
                <a:latin typeface="Arial" charset="0"/>
              </a:rPr>
              <a:t>Unit 2 – Lesson 2.4 –  Advanced Design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latin typeface="Arial" charset="0"/>
              </a:rPr>
              <a:t>Teamwork</a:t>
            </a: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latin typeface="Arial" charset="0"/>
              </a:rPr>
              <a:t>Project Lead The Way, Inc.</a:t>
            </a:r>
            <a:endParaRPr lang="en-US" baseline="30000" smtClean="0">
              <a:latin typeface="Arial" charset="0"/>
            </a:endParaRPr>
          </a:p>
          <a:p>
            <a:r>
              <a:rPr lang="en-US" smtClean="0">
                <a:latin typeface="Arial" charset="0"/>
              </a:rPr>
              <a:t>Copyright 2007</a:t>
            </a: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BD7B774-5AE0-43CF-B639-5CD473FB6994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18439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latin typeface="Arial" charset="0"/>
              </a:rPr>
              <a:t>Design and Drawing for Production</a:t>
            </a:r>
          </a:p>
          <a:p>
            <a:r>
              <a:rPr lang="en-US" smtClean="0">
                <a:latin typeface="Arial" charset="0"/>
              </a:rPr>
              <a:t>Unit 2 – Lesson 2.4 –  Advanced Design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6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latin typeface="Arial" charset="0"/>
              </a:rPr>
              <a:t>Teamwork</a:t>
            </a: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latin typeface="Arial" charset="0"/>
              </a:rPr>
              <a:t>Project Lead The Way, Inc.</a:t>
            </a:r>
            <a:endParaRPr lang="en-US" baseline="30000" smtClean="0">
              <a:latin typeface="Arial" charset="0"/>
            </a:endParaRPr>
          </a:p>
          <a:p>
            <a:r>
              <a:rPr lang="en-US" smtClean="0">
                <a:latin typeface="Arial" charset="0"/>
              </a:rPr>
              <a:t>Copyright 2007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FDDC4C0-D487-43EA-B695-1491E8FDBF8F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19463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latin typeface="Arial" charset="0"/>
              </a:rPr>
              <a:t>Design and Drawing for Production</a:t>
            </a:r>
          </a:p>
          <a:p>
            <a:r>
              <a:rPr lang="en-US" smtClean="0">
                <a:latin typeface="Arial" charset="0"/>
              </a:rPr>
              <a:t>Unit 2 – Lesson 2.4 –  Advanced Design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4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85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857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D2C158B-3BD8-4F83-8469-D4CF3C385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9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D4F81-E7F2-4581-8253-8860BD26A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9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6EAEE-8B21-499A-A784-9F7DCA73C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6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00D2-3FBD-4725-959A-F50ABC0C4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6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4B8E2-C5C1-47DC-B563-0C69E2691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C4FB5-3DAC-4B72-9BD0-DCC822603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3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10AA2-14D6-4E11-AA0B-885CE1D94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4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65A7D-A35E-4F16-99C2-0E6CD21FA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7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7AE71-658C-4427-A138-CFAFDCAD1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AE59C-AE9A-4C99-93AB-0755F4293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55655-9238-4055-B718-0CBAFDDF8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2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75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75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75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13FDDF2-642F-4612-8EDB-9C9D44633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2B5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2B5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2B5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2B5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2B5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108325" y="4503738"/>
            <a:ext cx="1841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3800" b="1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25"/>
            <a:ext cx="7772400" cy="793750"/>
          </a:xfrm>
          <a:solidFill>
            <a:srgbClr val="FFFFFF"/>
          </a:solidFill>
        </p:spPr>
        <p:txBody>
          <a:bodyPr anchor="t"/>
          <a:lstStyle/>
          <a:p>
            <a:pPr algn="ctr" eaLnBrk="1" hangingPunct="1"/>
            <a:r>
              <a:rPr lang="en-US" smtClean="0"/>
              <a:t>Teamwork</a:t>
            </a:r>
          </a:p>
        </p:txBody>
      </p:sp>
      <p:pic>
        <p:nvPicPr>
          <p:cNvPr id="3076" name="Picture 6" descr="PLTW_Logo_Print 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400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868363" y="2481263"/>
            <a:ext cx="73469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3200" i="1">
                <a:latin typeface="Arial" charset="0"/>
              </a:rPr>
              <a:t>“When you're part of a team, you stand up for your teammates. Your loyalty is to them. You protect them through good and bad, because they'd do the same for you.”</a:t>
            </a:r>
          </a:p>
          <a:p>
            <a:pPr lvl="1" algn="r"/>
            <a:r>
              <a:rPr lang="en-US" sz="3200">
                <a:latin typeface="Arial" charset="0"/>
              </a:rPr>
              <a:t>- Yogi Berra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392238" y="1077913"/>
            <a:ext cx="31511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002B52"/>
                </a:solidFill>
                <a:latin typeface="Arial" charset="0"/>
              </a:rPr>
              <a:t>Teamwork</a:t>
            </a:r>
          </a:p>
        </p:txBody>
      </p:sp>
      <p:pic>
        <p:nvPicPr>
          <p:cNvPr id="4100" name="Picture 5" descr="C:\Documents and Settings\jdonnan\Local Settings\Temporary Internet Files\Content.IE5\CMB9V1KP\MPj0443497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4981575"/>
            <a:ext cx="2587625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7688" y="2281238"/>
            <a:ext cx="818197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Aft>
                <a:spcPct val="30000"/>
              </a:spcAft>
            </a:pPr>
            <a:r>
              <a:rPr lang="en-US" sz="3200">
                <a:latin typeface="Arial" charset="0"/>
              </a:rPr>
              <a:t>A </a:t>
            </a:r>
            <a:r>
              <a:rPr lang="en-US" sz="3200" b="1" i="1">
                <a:solidFill>
                  <a:srgbClr val="A50021"/>
                </a:solidFill>
                <a:latin typeface="Arial" charset="0"/>
              </a:rPr>
              <a:t>team</a:t>
            </a:r>
            <a:r>
              <a:rPr lang="en-US" sz="3200">
                <a:latin typeface="Arial" charset="0"/>
              </a:rPr>
              <a:t> is a collection of individuals, each with his/her own expertise, brought together to benefit a common goal.</a:t>
            </a:r>
          </a:p>
          <a:p>
            <a:pPr>
              <a:spcAft>
                <a:spcPct val="30000"/>
              </a:spcAft>
            </a:pPr>
            <a:r>
              <a:rPr lang="en-US" sz="3200">
                <a:latin typeface="Arial" charset="0"/>
              </a:rPr>
              <a:t>Teams are often comprised of people who do not know each other and who must work hard to develop productive working relationships despite personal differences and cultural practices.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92238" y="1077913"/>
            <a:ext cx="4568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002B52"/>
                </a:solidFill>
                <a:latin typeface="Arial" charset="0"/>
              </a:rPr>
              <a:t>What is a Team?</a:t>
            </a:r>
          </a:p>
        </p:txBody>
      </p:sp>
      <p:pic>
        <p:nvPicPr>
          <p:cNvPr id="5124" name="Picture 4" descr="C:\Documents and Settings\jdonnan\Local Settings\Temporary Internet Files\Content.IE5\CMB9V1KP\MPj0439287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03188"/>
            <a:ext cx="2189163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Text Box 2"/>
          <p:cNvSpPr txBox="1">
            <a:spLocks noChangeArrowheads="1"/>
          </p:cNvSpPr>
          <p:nvPr/>
        </p:nvSpPr>
        <p:spPr bwMode="auto">
          <a:xfrm>
            <a:off x="771525" y="2357438"/>
            <a:ext cx="734695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tabLst>
                <a:tab pos="4572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>
                <a:latin typeface="Arial" charset="0"/>
              </a:rPr>
              <a:t>Shared workload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>
                <a:latin typeface="Arial" charset="0"/>
              </a:rPr>
              <a:t>Chance for leadership and personal satisfaction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>
                <a:latin typeface="Arial" charset="0"/>
              </a:rPr>
              <a:t>Sense of belonging to a successful process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>
                <a:latin typeface="Arial" charset="0"/>
              </a:rPr>
              <a:t>Ability to accomplish more than if work done independently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392238" y="1077913"/>
            <a:ext cx="5311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002B52"/>
                </a:solidFill>
                <a:latin typeface="Arial" charset="0"/>
              </a:rPr>
              <a:t>Benefits of a Team</a:t>
            </a:r>
          </a:p>
        </p:txBody>
      </p:sp>
      <p:pic>
        <p:nvPicPr>
          <p:cNvPr id="6148" name="Picture 4" descr="C:\Documents and Settings\jdonnan\Local Settings\Temporary Internet Files\Content.IE5\GNUBQOI7\MPj0439426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901700"/>
            <a:ext cx="271621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8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88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88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88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Text Box 2"/>
          <p:cNvSpPr txBox="1">
            <a:spLocks noChangeArrowheads="1"/>
          </p:cNvSpPr>
          <p:nvPr/>
        </p:nvSpPr>
        <p:spPr bwMode="auto">
          <a:xfrm>
            <a:off x="1065213" y="3460750"/>
            <a:ext cx="7367587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2B52"/>
              </a:buClr>
              <a:buFontTx/>
              <a:buChar char="•"/>
            </a:pPr>
            <a:r>
              <a:rPr lang="en-US" sz="2800">
                <a:latin typeface="Arial" charset="0"/>
              </a:rPr>
              <a:t>What does the team have to do?</a:t>
            </a:r>
          </a:p>
          <a:p>
            <a:pPr>
              <a:spcBef>
                <a:spcPct val="50000"/>
              </a:spcBef>
              <a:buClr>
                <a:srgbClr val="002B52"/>
              </a:buClr>
              <a:buFontTx/>
              <a:buChar char="•"/>
            </a:pPr>
            <a:r>
              <a:rPr lang="en-US" sz="2800">
                <a:latin typeface="Arial" charset="0"/>
              </a:rPr>
              <a:t>How will the team accomplish the task?</a:t>
            </a:r>
          </a:p>
          <a:p>
            <a:pPr>
              <a:spcBef>
                <a:spcPct val="50000"/>
              </a:spcBef>
              <a:buClr>
                <a:srgbClr val="002B52"/>
              </a:buClr>
              <a:buFontTx/>
              <a:buChar char="•"/>
            </a:pPr>
            <a:r>
              <a:rPr lang="en-US" sz="2800">
                <a:latin typeface="Arial" charset="0"/>
              </a:rPr>
              <a:t>What information is needed?</a:t>
            </a:r>
          </a:p>
          <a:p>
            <a:pPr>
              <a:spcBef>
                <a:spcPct val="50000"/>
              </a:spcBef>
              <a:buClr>
                <a:srgbClr val="002B52"/>
              </a:buClr>
              <a:buFontTx/>
              <a:buChar char="•"/>
            </a:pPr>
            <a:r>
              <a:rPr lang="en-US" sz="2800">
                <a:latin typeface="Arial" charset="0"/>
              </a:rPr>
              <a:t>What resources are available?</a:t>
            </a:r>
          </a:p>
        </p:txBody>
      </p:sp>
      <p:sp>
        <p:nvSpPr>
          <p:cNvPr id="582660" name="Text Box 4"/>
          <p:cNvSpPr txBox="1">
            <a:spLocks noChangeArrowheads="1"/>
          </p:cNvSpPr>
          <p:nvPr/>
        </p:nvSpPr>
        <p:spPr bwMode="auto">
          <a:xfrm>
            <a:off x="455613" y="2232025"/>
            <a:ext cx="81391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431925" indent="-1431925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A50021"/>
                </a:solidFill>
                <a:latin typeface="Arial" charset="0"/>
              </a:rPr>
              <a:t>Step #1</a:t>
            </a:r>
            <a:r>
              <a:rPr lang="en-US" sz="2800">
                <a:latin typeface="Arial" charset="0"/>
              </a:rPr>
              <a:t>:	Have team members come together to identify the team’s mission.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392238" y="1077913"/>
            <a:ext cx="5311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002B52"/>
                </a:solidFill>
                <a:latin typeface="Arial" charset="0"/>
              </a:rPr>
              <a:t>Developing a Team</a:t>
            </a:r>
          </a:p>
        </p:txBody>
      </p:sp>
      <p:pic>
        <p:nvPicPr>
          <p:cNvPr id="8197" name="Picture 5" descr="C:\Documents and Settings\jdonnan\Local Settings\Temporary Internet Files\Content.IE5\ONSWSZTS\MPj0422255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4552950"/>
            <a:ext cx="2239963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C:\Documents and Settings\jdonnan\Local Settings\Temporary Internet Files\Content.IE5\IHUDCE6A\MPj042216700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65088"/>
            <a:ext cx="2259013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82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2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82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2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58" grpId="0" build="p"/>
      <p:bldP spid="5826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3" y="1839913"/>
            <a:ext cx="4072195" cy="482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1392238" y="1077913"/>
            <a:ext cx="5311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002B52"/>
                </a:solidFill>
                <a:latin typeface="Arial" charset="0"/>
              </a:rPr>
              <a:t>The Team’s Mission</a:t>
            </a:r>
          </a:p>
        </p:txBody>
      </p:sp>
      <p:pic>
        <p:nvPicPr>
          <p:cNvPr id="599048" name="Picture 8" descr="designbrie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017713"/>
            <a:ext cx="3484563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9049" name="Text Box 9"/>
          <p:cNvSpPr txBox="1">
            <a:spLocks noChangeArrowheads="1"/>
          </p:cNvSpPr>
          <p:nvPr/>
        </p:nvSpPr>
        <p:spPr bwMode="auto">
          <a:xfrm rot="-1724739">
            <a:off x="4972050" y="3702050"/>
            <a:ext cx="3451225" cy="81915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chemeClr val="hlink"/>
                </a:solidFill>
                <a:latin typeface="Arial" charset="0"/>
              </a:rPr>
              <a:t>Design Brief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9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9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2" name="Text Box 4"/>
          <p:cNvSpPr txBox="1">
            <a:spLocks noChangeArrowheads="1"/>
          </p:cNvSpPr>
          <p:nvPr/>
        </p:nvSpPr>
        <p:spPr bwMode="auto">
          <a:xfrm>
            <a:off x="455613" y="2232025"/>
            <a:ext cx="81391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431925" indent="-1431925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A50021"/>
                </a:solidFill>
                <a:latin typeface="Arial" charset="0"/>
              </a:rPr>
              <a:t>Step #2</a:t>
            </a:r>
            <a:r>
              <a:rPr lang="en-US" sz="2800">
                <a:latin typeface="Arial" charset="0"/>
              </a:rPr>
              <a:t>:	Have team members establish </a:t>
            </a:r>
            <a:r>
              <a:rPr lang="en-US" sz="2800" b="1" i="1">
                <a:solidFill>
                  <a:srgbClr val="A50021"/>
                </a:solidFill>
                <a:latin typeface="Arial" charset="0"/>
              </a:rPr>
              <a:t>group norms.</a:t>
            </a:r>
          </a:p>
        </p:txBody>
      </p:sp>
      <p:sp>
        <p:nvSpPr>
          <p:cNvPr id="595973" name="Text Box 5"/>
          <p:cNvSpPr txBox="1">
            <a:spLocks noChangeArrowheads="1"/>
          </p:cNvSpPr>
          <p:nvPr/>
        </p:nvSpPr>
        <p:spPr bwMode="auto">
          <a:xfrm>
            <a:off x="538163" y="3141663"/>
            <a:ext cx="8281987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2B52"/>
              </a:buClr>
              <a:buFontTx/>
              <a:buChar char="•"/>
            </a:pPr>
            <a:r>
              <a:rPr lang="en-US" sz="2800">
                <a:latin typeface="Arial" charset="0"/>
              </a:rPr>
              <a:t>Develop guidelines or rules.</a:t>
            </a:r>
          </a:p>
          <a:p>
            <a:pPr>
              <a:spcBef>
                <a:spcPct val="20000"/>
              </a:spcBef>
              <a:buClr>
                <a:srgbClr val="002B52"/>
              </a:buClr>
              <a:buFontTx/>
              <a:buChar char="•"/>
            </a:pPr>
            <a:r>
              <a:rPr lang="en-US" sz="2800">
                <a:latin typeface="Arial" charset="0"/>
              </a:rPr>
              <a:t>Establish them through consensus.</a:t>
            </a:r>
          </a:p>
        </p:txBody>
      </p:sp>
      <p:sp>
        <p:nvSpPr>
          <p:cNvPr id="595974" name="Text Box 6"/>
          <p:cNvSpPr txBox="1">
            <a:spLocks noChangeArrowheads="1"/>
          </p:cNvSpPr>
          <p:nvPr/>
        </p:nvSpPr>
        <p:spPr bwMode="auto">
          <a:xfrm>
            <a:off x="746125" y="5575300"/>
            <a:ext cx="76723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002B52"/>
                </a:solidFill>
                <a:latin typeface="Arial" charset="0"/>
              </a:rPr>
              <a:t>“No design decision will be acted on before discussion with and consensus from all the team members.”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1392238" y="1077913"/>
            <a:ext cx="5311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002B52"/>
                </a:solidFill>
                <a:latin typeface="Arial" charset="0"/>
              </a:rPr>
              <a:t>Developing a Team</a:t>
            </a:r>
          </a:p>
        </p:txBody>
      </p:sp>
      <p:pic>
        <p:nvPicPr>
          <p:cNvPr id="9222" name="Picture 6" descr="C:\Documents and Settings\jdonnan\Local Settings\Temporary Internet Files\Content.IE5\XSBG1S3G\MCPE01561_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3586163"/>
            <a:ext cx="317976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5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5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9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2" grpId="0"/>
      <p:bldP spid="595973" grpId="0" build="p"/>
      <p:bldP spid="5959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Text Box 2"/>
          <p:cNvSpPr txBox="1">
            <a:spLocks noChangeArrowheads="1"/>
          </p:cNvSpPr>
          <p:nvPr/>
        </p:nvSpPr>
        <p:spPr bwMode="auto">
          <a:xfrm>
            <a:off x="614363" y="3460750"/>
            <a:ext cx="7367587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2B52"/>
              </a:buClr>
              <a:buFontTx/>
              <a:buChar char="•"/>
            </a:pPr>
            <a:r>
              <a:rPr lang="en-US" sz="2800">
                <a:latin typeface="Arial" charset="0"/>
              </a:rPr>
              <a:t>Have team members list their individual talents, skills, and limitations.</a:t>
            </a:r>
          </a:p>
          <a:p>
            <a:pPr>
              <a:spcBef>
                <a:spcPct val="50000"/>
              </a:spcBef>
              <a:buClr>
                <a:srgbClr val="002B52"/>
              </a:buClr>
              <a:buFontTx/>
              <a:buChar char="•"/>
            </a:pPr>
            <a:r>
              <a:rPr lang="en-US" sz="2800">
                <a:latin typeface="Arial" charset="0"/>
              </a:rPr>
              <a:t>Identify job responsibilities.</a:t>
            </a:r>
          </a:p>
          <a:p>
            <a:pPr>
              <a:spcBef>
                <a:spcPct val="50000"/>
              </a:spcBef>
              <a:buClr>
                <a:srgbClr val="002B52"/>
              </a:buClr>
              <a:buFontTx/>
              <a:buChar char="•"/>
            </a:pPr>
            <a:r>
              <a:rPr lang="en-US" sz="2800">
                <a:latin typeface="Arial" charset="0"/>
              </a:rPr>
              <a:t>Each team member’s strengths are a support mechanism for the other team member’s/members’ weaknesses.</a:t>
            </a:r>
          </a:p>
        </p:txBody>
      </p:sp>
      <p:sp>
        <p:nvSpPr>
          <p:cNvPr id="596996" name="Text Box 4"/>
          <p:cNvSpPr txBox="1">
            <a:spLocks noChangeArrowheads="1"/>
          </p:cNvSpPr>
          <p:nvPr/>
        </p:nvSpPr>
        <p:spPr bwMode="auto">
          <a:xfrm>
            <a:off x="455613" y="2232025"/>
            <a:ext cx="6781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431925" indent="-1431925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A50021"/>
                </a:solidFill>
                <a:latin typeface="Arial" charset="0"/>
              </a:rPr>
              <a:t>Step #3</a:t>
            </a:r>
            <a:r>
              <a:rPr lang="en-US" sz="2800">
                <a:latin typeface="Arial" charset="0"/>
              </a:rPr>
              <a:t>:	Identify team members’ strengths and weaknesses.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392238" y="1077913"/>
            <a:ext cx="5311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002B52"/>
                </a:solidFill>
                <a:latin typeface="Arial" charset="0"/>
              </a:rPr>
              <a:t>Developing a Team</a:t>
            </a:r>
          </a:p>
        </p:txBody>
      </p:sp>
      <p:pic>
        <p:nvPicPr>
          <p:cNvPr id="11270" name="Picture 6" descr="C:\Documents and Settings\jdonnan\Local Settings\Temporary Internet Files\Content.IE5\CV34LYU6\MPj0443854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0"/>
            <a:ext cx="22764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C:\Documents and Settings\jdonnan\Local Settings\Temporary Internet Files\Content.IE5\GNUBQOI7\MPj043060700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4248150"/>
            <a:ext cx="2035175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96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6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6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4" grpId="0" build="p"/>
      <p:bldP spid="596996" grpId="0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2572</TotalTime>
  <Words>432</Words>
  <Application>Microsoft Office PowerPoint</Application>
  <PresentationFormat>On-screen Show (4:3)</PresentationFormat>
  <Paragraphs>78</Paragraphs>
  <Slides>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Blends</vt:lpstr>
      <vt:lpstr>Microsoft PowerPoint 97-2003 Presentation</vt:lpstr>
      <vt:lpstr>Teamwork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Project Lead The Way,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Teamwork</dc:title>
  <dc:subject>DDP - Unit 2 - Lesson 2.4 - Advanced Design</dc:subject>
  <dc:creator>Brett handley</dc:creator>
  <cp:keywords>team dynamics, group norms, shared decision-making</cp:keywords>
  <cp:lastModifiedBy>Michael Valovic</cp:lastModifiedBy>
  <cp:revision>126</cp:revision>
  <dcterms:created xsi:type="dcterms:W3CDTF">2003-08-21T15:16:05Z</dcterms:created>
  <dcterms:modified xsi:type="dcterms:W3CDTF">2013-08-26T21:38:11Z</dcterms:modified>
</cp:coreProperties>
</file>