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0"/>
  </p:notesMasterIdLst>
  <p:handoutMasterIdLst>
    <p:handoutMasterId r:id="rId11"/>
  </p:handoutMasterIdLst>
  <p:sldIdLst>
    <p:sldId id="312" r:id="rId3"/>
    <p:sldId id="304" r:id="rId4"/>
    <p:sldId id="305" r:id="rId5"/>
    <p:sldId id="294" r:id="rId6"/>
    <p:sldId id="295" r:id="rId7"/>
    <p:sldId id="296" r:id="rId8"/>
    <p:sldId id="297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rah Calvin" initials="DC" lastIdx="1" clrIdx="0"/>
  <p:cmAuthor id="1" name="PLTW Curriculum Team" initials="PLT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1840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Isometric Pictorials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0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0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Unit 1 – Lesson 1.2 –  Intro to Technical Sketching</a:t>
            </a:r>
          </a:p>
        </p:txBody>
      </p:sp>
      <p:sp>
        <p:nvSpPr>
          <p:cNvPr id="34820" name="Rectangle 11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</a:p>
        </p:txBody>
      </p:sp>
      <p:sp>
        <p:nvSpPr>
          <p:cNvPr id="34821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3D582BDD-AC4C-4F89-91B9-716B4A1D429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Isometric Pictorials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0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0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Unit 1 – Lesson 1.2 –  Intro to Technical Sketching</a:t>
            </a:r>
          </a:p>
        </p:txBody>
      </p:sp>
      <p:sp>
        <p:nvSpPr>
          <p:cNvPr id="34820" name="Rectangle 11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</a:p>
        </p:txBody>
      </p:sp>
      <p:sp>
        <p:nvSpPr>
          <p:cNvPr id="34821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3D582BDD-AC4C-4F89-91B9-716B4A1D429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Isometric Pictorials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0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0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Unit 1 – Lesson 1.2 –  Intro to Technical Sketching</a:t>
            </a:r>
          </a:p>
        </p:txBody>
      </p:sp>
      <p:sp>
        <p:nvSpPr>
          <p:cNvPr id="34820" name="Rectangle 11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</a:p>
        </p:txBody>
      </p:sp>
      <p:sp>
        <p:nvSpPr>
          <p:cNvPr id="34821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3D582BDD-AC4C-4F89-91B9-716B4A1D429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Again,</a:t>
            </a:r>
            <a:r>
              <a:rPr lang="en-US" baseline="0" smtClean="0"/>
              <a:t> t</a:t>
            </a:r>
            <a:r>
              <a:rPr lang="en-US" smtClean="0"/>
              <a:t>onal </a:t>
            </a:r>
            <a:r>
              <a:rPr lang="en-US" dirty="0" smtClean="0"/>
              <a:t>shading is a technique that helps enhance the sketch</a:t>
            </a:r>
            <a:r>
              <a:rPr lang="en-US" baseline="0" dirty="0" smtClean="0"/>
              <a:t> and create a more realistic representation. It imitates reflections and shadows that would naturally occur when a direct light source is introduced.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03DE-973C-4900-B8EF-5FA2987C3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  <p:sldLayoutId id="2147483669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472440" y="2438400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400" dirty="0" smtClean="0"/>
              <a:t>EXAMPLE 2 </a:t>
            </a:r>
            <a:endParaRPr lang="en-US" sz="4400" dirty="0"/>
          </a:p>
          <a:p>
            <a:pPr algn="ctr"/>
            <a:r>
              <a:rPr lang="en-US" sz="4400" dirty="0" smtClean="0"/>
              <a:t>Isometric Sketch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78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2: Outside </a:t>
            </a:r>
            <a:r>
              <a:rPr lang="en-US" dirty="0"/>
              <a:t>Faces</a:t>
            </a:r>
          </a:p>
        </p:txBody>
      </p:sp>
      <p:sp>
        <p:nvSpPr>
          <p:cNvPr id="751628" name="Text Box 12"/>
          <p:cNvSpPr txBox="1">
            <a:spLocks noChangeArrowheads="1"/>
          </p:cNvSpPr>
          <p:nvPr/>
        </p:nvSpPr>
        <p:spPr bwMode="auto">
          <a:xfrm>
            <a:off x="369888" y="1166812"/>
            <a:ext cx="4090987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chemeClr val="folHlink"/>
              </a:buClr>
              <a:buFont typeface="Tahoma" pitchFamily="34" charset="0"/>
              <a:buNone/>
            </a:pP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Use points and construction lines to identify </a:t>
            </a:r>
            <a:r>
              <a:rPr lang="en-US" sz="3200" b="0" dirty="0" smtClean="0">
                <a:solidFill>
                  <a:schemeClr val="tx1"/>
                </a:solidFill>
                <a:latin typeface="Arial" charset="0"/>
              </a:rPr>
              <a:t>corners </a:t>
            </a: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and edges of </a:t>
            </a:r>
            <a:r>
              <a:rPr lang="en-US" sz="3200" b="0" dirty="0" smtClean="0">
                <a:solidFill>
                  <a:schemeClr val="tx1"/>
                </a:solidFill>
                <a:latin typeface="Arial" charset="0"/>
              </a:rPr>
              <a:t>object </a:t>
            </a: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faces that occur on </a:t>
            </a:r>
            <a:r>
              <a:rPr lang="en-US" sz="3200" b="0" dirty="0" smtClean="0">
                <a:solidFill>
                  <a:schemeClr val="tx1"/>
                </a:solidFill>
                <a:latin typeface="Arial" charset="0"/>
              </a:rPr>
              <a:t>surface </a:t>
            </a: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of the </a:t>
            </a:r>
            <a:r>
              <a:rPr lang="en-US" sz="3200" b="0" dirty="0" smtClean="0">
                <a:solidFill>
                  <a:schemeClr val="tx1"/>
                </a:solidFill>
                <a:latin typeface="Arial" charset="0"/>
              </a:rPr>
              <a:t>box</a:t>
            </a:r>
            <a:endParaRPr lang="en-US" sz="32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2" descr="isometrics2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isometrics2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isometrics2_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isometrics2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isometrics2_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isometrics2_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isometrics2_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Step 2 – Outside Faces (continued)</a:t>
            </a:r>
          </a:p>
        </p:txBody>
      </p:sp>
      <p:sp>
        <p:nvSpPr>
          <p:cNvPr id="751628" name="Text Box 12"/>
          <p:cNvSpPr txBox="1">
            <a:spLocks noChangeArrowheads="1"/>
          </p:cNvSpPr>
          <p:nvPr/>
        </p:nvSpPr>
        <p:spPr bwMode="auto">
          <a:xfrm>
            <a:off x="369888" y="1166812"/>
            <a:ext cx="4090987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chemeClr val="folHlink"/>
              </a:buClr>
              <a:buFont typeface="Tahoma" pitchFamily="34" charset="0"/>
              <a:buNone/>
            </a:pP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Before </a:t>
            </a:r>
            <a:r>
              <a:rPr lang="en-US" sz="3200" b="0" dirty="0" smtClean="0">
                <a:solidFill>
                  <a:schemeClr val="tx1"/>
                </a:solidFill>
                <a:latin typeface="Arial" charset="0"/>
              </a:rPr>
              <a:t>sketch </a:t>
            </a: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becomes too congested with construction lines, trace </a:t>
            </a:r>
            <a:r>
              <a:rPr lang="en-US" sz="3200" b="0" dirty="0" smtClean="0">
                <a:solidFill>
                  <a:schemeClr val="tx1"/>
                </a:solidFill>
                <a:latin typeface="Arial" charset="0"/>
              </a:rPr>
              <a:t>visible </a:t>
            </a:r>
            <a:r>
              <a:rPr lang="en-US" sz="3200" b="0" dirty="0">
                <a:solidFill>
                  <a:schemeClr val="tx1"/>
                </a:solidFill>
                <a:latin typeface="Arial" charset="0"/>
              </a:rPr>
              <a:t>edges with object lines</a:t>
            </a:r>
          </a:p>
        </p:txBody>
      </p:sp>
      <p:pic>
        <p:nvPicPr>
          <p:cNvPr id="26" name="Picture 2" descr="isometrics2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82738"/>
            <a:ext cx="389096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isometrics2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82738"/>
            <a:ext cx="389096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isometrics2_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82738"/>
            <a:ext cx="389096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isometrics2_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82738"/>
            <a:ext cx="389096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3 - Inside </a:t>
            </a:r>
            <a:r>
              <a:rPr lang="en-US" dirty="0" smtClean="0"/>
              <a:t>Faces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points and construction lines to identify the corners and edges of the object faces that occur inside the box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2" descr="isometrics2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isometrics2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isometrics2_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isometrics2_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isometrics2_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isometrics2_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3 - Inside Faces (continued)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Trace out </a:t>
            </a:r>
            <a:r>
              <a:rPr lang="en-US" dirty="0" smtClean="0"/>
              <a:t>remaining </a:t>
            </a:r>
            <a:r>
              <a:rPr lang="en-US" dirty="0"/>
              <a:t>visible edges with object </a:t>
            </a:r>
            <a:r>
              <a:rPr lang="en-US" dirty="0" smtClean="0"/>
              <a:t>lines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2" descr="isometrics2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sometrics2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sometrics2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isometrics2_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70075"/>
            <a:ext cx="38909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4 - Tonal </a:t>
            </a:r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Decide </a:t>
            </a:r>
            <a:r>
              <a:rPr lang="en-US" sz="2800" dirty="0" smtClean="0"/>
              <a:t>the </a:t>
            </a:r>
            <a:r>
              <a:rPr lang="en-US" sz="2800" dirty="0"/>
              <a:t>light source </a:t>
            </a:r>
            <a:r>
              <a:rPr lang="en-US" sz="2800" dirty="0" smtClean="0"/>
              <a:t>position, </a:t>
            </a:r>
            <a:r>
              <a:rPr lang="en-US" sz="2800" dirty="0"/>
              <a:t>and add tonal shading to two of the three faces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shading option is to use parallel lines drawn closely together on </a:t>
            </a:r>
            <a:r>
              <a:rPr lang="en-US" sz="2800" dirty="0" smtClean="0"/>
              <a:t>a face</a:t>
            </a:r>
            <a:endParaRPr lang="en-US" sz="2800" dirty="0"/>
          </a:p>
          <a:p>
            <a:r>
              <a:rPr lang="en-US" sz="2800" dirty="0"/>
              <a:t>Increase </a:t>
            </a:r>
            <a:r>
              <a:rPr lang="en-US" sz="2800" dirty="0" smtClean="0"/>
              <a:t>contrast </a:t>
            </a:r>
            <a:r>
              <a:rPr lang="en-US" sz="2800" dirty="0"/>
              <a:t>by cross-hatching </a:t>
            </a:r>
            <a:r>
              <a:rPr lang="en-US" sz="2800" dirty="0" smtClean="0"/>
              <a:t>lines </a:t>
            </a:r>
            <a:r>
              <a:rPr lang="en-US" sz="2800" dirty="0"/>
              <a:t>on </a:t>
            </a:r>
            <a:r>
              <a:rPr lang="en-US" sz="2800" dirty="0" smtClean="0"/>
              <a:t>darkest face</a:t>
            </a:r>
            <a:endParaRPr lang="en-US" sz="2800" dirty="0"/>
          </a:p>
        </p:txBody>
      </p:sp>
      <p:pic>
        <p:nvPicPr>
          <p:cNvPr id="7" name="Picture 6" descr="isometrics2_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8909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dcalvin\AppData\Local\Microsoft\Windows\Temporary Internet Files\Content.IE5\5BE0LA8V\MC900434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38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sometrics2_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89225"/>
            <a:ext cx="389096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020762"/>
          </a:xfrm>
        </p:spPr>
        <p:txBody>
          <a:bodyPr/>
          <a:lstStyle/>
          <a:p>
            <a:r>
              <a:rPr lang="en-US" dirty="0"/>
              <a:t>Isometric </a:t>
            </a:r>
            <a:r>
              <a:rPr lang="en-US" dirty="0" smtClean="0"/>
              <a:t>Sketch Example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26316" r="23470" b="44361"/>
          <a:stretch/>
        </p:blipFill>
        <p:spPr bwMode="auto">
          <a:xfrm>
            <a:off x="990600" y="1371600"/>
            <a:ext cx="73914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29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047&quot;&gt;&lt;property id=&quot;20148&quot; value=&quot;5&quot;/&gt;&lt;property id=&quot;20300&quot; value=&quot;Slide 2&quot;/&gt;&lt;property id=&quot;20307&quot; value=&quot;258&quot;/&gt;&lt;/object&gt;&lt;object type=&quot;3&quot; unique_id=&quot;10048&quot;&gt;&lt;property id=&quot;20148&quot; value=&quot;5&quot;/&gt;&lt;property id=&quot;20300&quot; value=&quot;Slide 3 - &amp;quot;References&amp;quot;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703</TotalTime>
  <Words>267</Words>
  <Application>Microsoft Office PowerPoint</Application>
  <PresentationFormat>On-screen Show (4:3)</PresentationFormat>
  <Paragraphs>38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PowerPointTemplateAE_2009_1217_NEW NEW Template</vt:lpstr>
      <vt:lpstr>1_Custom Design</vt:lpstr>
      <vt:lpstr>PowerPoint Presentation</vt:lpstr>
      <vt:lpstr>Step 2: Outside Faces</vt:lpstr>
      <vt:lpstr>Step 2 – Outside Faces (continued)</vt:lpstr>
      <vt:lpstr>Step 3 - Inside Faces</vt:lpstr>
      <vt:lpstr>Step 3 - Inside Faces (continued)</vt:lpstr>
      <vt:lpstr>Step 4 - Tonal Shading</vt:lpstr>
      <vt:lpstr>Isometric Sketch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PowerPoint Name</dc:title>
  <dc:subject>IED - Lesson x.y - Lesson title</dc:subject>
  <dc:creator>IED Curriculum Team</dc:creator>
  <cp:lastModifiedBy>Michael Valovic</cp:lastModifiedBy>
  <cp:revision>119</cp:revision>
  <dcterms:created xsi:type="dcterms:W3CDTF">2010-01-04T14:07:12Z</dcterms:created>
  <dcterms:modified xsi:type="dcterms:W3CDTF">2013-10-22T23:27:50Z</dcterms:modified>
</cp:coreProperties>
</file>